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63" r:id="rId2"/>
    <p:sldId id="264" r:id="rId3"/>
    <p:sldId id="265" r:id="rId4"/>
    <p:sldId id="266" r:id="rId5"/>
    <p:sldId id="267" r:id="rId6"/>
    <p:sldId id="268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788E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3" d="100"/>
          <a:sy n="73" d="100"/>
        </p:scale>
        <p:origin x="-29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89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xmlns="" id="{B8DF97D2-D6CF-4F17-851C-294DD72781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0DDCF131-C696-4DB1-BF11-6200DFABE0A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0DF8F-71B7-4315-A94A-1D813D045501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5DEF4DA1-72E6-4368-BB0B-0606208610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35BEDB66-5A99-47EA-B6D5-478C6FE96E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4160A-90F9-4CDE-8DA0-FA6AB77CC4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478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jpeg>
</file>

<file path=ppt/media/image3.pn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xmlns="" id="{9ECA06DB-9C0A-406E-8BAE-23A969AB42BC}"/>
              </a:ext>
            </a:extLst>
          </p:cNvPr>
          <p:cNvCxnSpPr>
            <a:cxnSpLocks/>
          </p:cNvCxnSpPr>
          <p:nvPr userDrawn="1"/>
        </p:nvCxnSpPr>
        <p:spPr>
          <a:xfrm>
            <a:off x="1031506" y="562585"/>
            <a:ext cx="11160494" cy="0"/>
          </a:xfrm>
          <a:prstGeom prst="line">
            <a:avLst/>
          </a:prstGeom>
          <a:noFill/>
          <a:ln w="9525" cap="flat" cmpd="sng" algn="ctr">
            <a:solidFill>
              <a:srgbClr val="FFFFFF">
                <a:lumMod val="50000"/>
              </a:srgbClr>
            </a:solidFill>
            <a:prstDash val="solid"/>
          </a:ln>
          <a:effectLst/>
        </p:spPr>
      </p:cxnSp>
      <p:sp>
        <p:nvSpPr>
          <p:cNvPr id="11" name="文本框 31">
            <a:extLst>
              <a:ext uri="{FF2B5EF4-FFF2-40B4-BE49-F238E27FC236}">
                <a16:creationId xmlns:a16="http://schemas.microsoft.com/office/drawing/2014/main" xmlns="" id="{179F17AC-155D-49E0-86F2-120AABCD29D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25" y="84166"/>
            <a:ext cx="5187228" cy="4669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>
            <a:spAutoFit/>
          </a:bodyPr>
          <a:lstStyle/>
          <a:p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嵌套选择及其</a:t>
            </a: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C++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Arial" pitchFamily="34" charset="0"/>
              </a:rPr>
              <a:t>实现</a:t>
            </a:r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xmlns="" id="{20FC4AD1-4783-4C09-8EFA-5EA9C9231CE7}"/>
              </a:ext>
            </a:extLst>
          </p:cNvPr>
          <p:cNvSpPr/>
          <p:nvPr userDrawn="1"/>
        </p:nvSpPr>
        <p:spPr>
          <a:xfrm>
            <a:off x="0" y="0"/>
            <a:ext cx="1563880" cy="612698"/>
          </a:xfrm>
          <a:prstGeom prst="parallelogram">
            <a:avLst>
              <a:gd name="adj" fmla="val 61204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xmlns="" id="{A584191F-7AD1-435A-9585-44645B901A5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28014" y="22610"/>
            <a:ext cx="1107852" cy="52853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700" tIns="48351" rIns="96700" bIns="48351" anchor="ctr">
            <a:spAutoFit/>
          </a:bodyPr>
          <a:lstStyle/>
          <a:p>
            <a:pPr algn="ctr" defTabSz="914126">
              <a:defRPr/>
            </a:pPr>
            <a:r>
              <a:rPr lang="en-US" altLang="zh-CN" sz="2800" b="1" kern="0" dirty="0">
                <a:solidFill>
                  <a:sysClr val="window" lastClr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3.3</a:t>
            </a:r>
            <a:endParaRPr lang="zh-CN" altLang="en-US" sz="2800" b="1" kern="0" dirty="0">
              <a:solidFill>
                <a:sysClr val="window" lastClr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235307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17" userDrawn="1">
          <p15:clr>
            <a:srgbClr val="FBAE40"/>
          </p15:clr>
        </p15:guide>
        <p15:guide id="3" pos="325" userDrawn="1">
          <p15:clr>
            <a:srgbClr val="FBAE40"/>
          </p15:clr>
        </p15:guide>
        <p15:guide id="4" pos="7355" userDrawn="1">
          <p15:clr>
            <a:srgbClr val="FBAE40"/>
          </p15:clr>
        </p15:guide>
        <p15:guide id="5" orient="horz" pos="399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FA664C0-4708-4274-8B88-D02651E12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FE6A8869-54C4-42FB-ADC4-09B5E6386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5AF25EB4-0CAB-472C-AA97-0DCB8581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A5078A48-C912-4E57-9826-74010E533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3E2298D-4A1A-41C7-8E04-FBBB9828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15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3ACEE165-C99F-4BC5-B1D8-2ABD87297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247357CC-4D67-4D12-B588-8289BE7085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78F7E54-A6D9-45FA-B96E-3E6D117F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20DB2A4C-3A35-44D5-A590-413D5F5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C3ED3844-BBB2-4E2F-B858-D7DE82E19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346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CF39A3B-FC85-41D9-8F77-AC07EE1B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C0E94F-C6DA-460C-BF56-BEC9CE3D0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21911E2-F38C-4312-BAD1-019BB0D0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8D53949-1ED4-40F1-A37D-65C867C35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DFEA683-CF7E-4A55-BA6E-39BAC7736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5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D9ED2B9E-55D5-4965-88D0-8E13985A9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9E97902C-B5AE-4F6E-8BA5-B379A261F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35FF81D-E16A-45DC-9E78-E91C9F8C36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772C5E8-AE24-42CA-B854-4D0F1394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EC84774F-FBE2-421A-B802-4B848B29C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037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6820A58-606F-4CD7-B944-66A3D198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EF84779-C874-47AA-928B-2A62A79E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062B211-6089-4CF1-A0D5-1B8728B16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0175A0C0-0102-42AF-9B56-4B8CAD3741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7F4D892-E1B8-4EFD-9FD5-DEF75BBC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16FAC0CC-11D3-420A-ABA8-0E461D983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486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1A43B81C-A105-4974-A70D-7BCA56563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B1E7A76B-215E-4AD7-B9CD-438797CD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51C8DD7E-C15A-480A-B36D-8917ED5BA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52FCE2E3-625A-4C2E-8CA6-3810D23DE8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E15C763-5611-45C1-A176-D3223C7016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4264147E-189A-494C-963E-9B5A20FC20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C8D3AE6-F97E-41E3-89C0-376F7F40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D8D16699-0782-4EC2-8113-2164F8566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513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58CDD7B-4466-4809-AF96-C4E86223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D5566CB6-0B8C-4580-A543-2267D5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35DD76C4-B7E4-4AED-9EC6-A28B2E0F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FABDD217-2C4A-4F73-A47C-1A156867A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0572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99425AE1-EA6B-42BE-90F5-32056E95EC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796A4EE7-25C0-4888-BB72-6542100A6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3A9D8B36-52A9-427D-9F8E-7CB47C69A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4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ED159F7-212C-4571-9A9E-FCE93D901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D177DE64-F0F4-4907-8E21-CABE908DE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8EA4D79-6FAC-4561-85B2-5EA847F92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273346C-746A-4807-BAD2-917AFDDDB2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26B49D09-43A6-43CE-A6D9-E231AF2F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A14739D-B759-44FA-BDF3-194DC236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097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47EA38F-ED3D-4E29-8274-143719EFB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C25BD589-7A7D-4FAC-923B-D3073D646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687DD179-E70A-4DA9-A1B3-161E285B9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54C238EE-2D4E-4C43-BDE1-79E0EFB2E3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7B595C-5560-43D8-AD22-2ADB7FC44F68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5C2A9524-8D98-417D-A1DA-8BA6ED4A0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5AE7D94D-D40B-4438-BE50-B8501877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46E469-FF7B-4A86-B452-3E2C48A22F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1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xmlns="" id="{ED1EA5E8-6A3E-4F9D-B9E7-BFA1076DF34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240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9D84E549-B547-4D49-98E3-A28742A8BF0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0" t="2856" r="11790" b="18242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3" name="图片 2" descr="c2c33e6a32bc9ec118dfac6d875d8fcb">
            <a:extLst>
              <a:ext uri="{FF2B5EF4-FFF2-40B4-BE49-F238E27FC236}">
                <a16:creationId xmlns:a16="http://schemas.microsoft.com/office/drawing/2014/main" xmlns="" id="{72707068-5C65-44E2-8F9E-5C5FD6D1EE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59356" y="932344"/>
            <a:ext cx="8873288" cy="49921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6F941A70-3CF9-474B-9082-9F1B6EE9B7BE}"/>
              </a:ext>
            </a:extLst>
          </p:cNvPr>
          <p:cNvSpPr txBox="1"/>
          <p:nvPr/>
        </p:nvSpPr>
        <p:spPr>
          <a:xfrm>
            <a:off x="3245081" y="2389501"/>
            <a:ext cx="54114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嵌套选</a:t>
            </a:r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择</a:t>
            </a:r>
            <a:endParaRPr lang="en-US" altLang="zh-CN" sz="6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及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其</a:t>
            </a:r>
            <a:r>
              <a:rPr lang="en-US" altLang="zh-CN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C++</a:t>
            </a:r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实现</a:t>
            </a:r>
          </a:p>
          <a:p>
            <a:pPr algn="ctr"/>
            <a:endParaRPr lang="zh-CN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98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形 23">
            <a:extLst>
              <a:ext uri="{FF2B5EF4-FFF2-40B4-BE49-F238E27FC236}">
                <a16:creationId xmlns:a16="http://schemas.microsoft.com/office/drawing/2014/main" xmlns="" id="{7874A350-F1DE-4C2A-8DF0-AD024752F7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93577" y="2170797"/>
            <a:ext cx="8670702" cy="2959468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EA15646C-194C-42FA-8F1E-D46D0E11121D}"/>
              </a:ext>
            </a:extLst>
          </p:cNvPr>
          <p:cNvGrpSpPr/>
          <p:nvPr/>
        </p:nvGrpSpPr>
        <p:grpSpPr>
          <a:xfrm>
            <a:off x="515938" y="1091211"/>
            <a:ext cx="2981241" cy="461665"/>
            <a:chOff x="515938" y="1091211"/>
            <a:chExt cx="2981241" cy="46166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996B752D-EFA9-4406-A7E4-C015459F2976}"/>
                </a:ext>
              </a:extLst>
            </p:cNvPr>
            <p:cNvGrpSpPr/>
            <p:nvPr/>
          </p:nvGrpSpPr>
          <p:grpSpPr>
            <a:xfrm>
              <a:off x="515938" y="1155664"/>
              <a:ext cx="406408" cy="335423"/>
              <a:chOff x="3433308" y="2097229"/>
              <a:chExt cx="866296" cy="714983"/>
            </a:xfrm>
          </p:grpSpPr>
          <p:sp>
            <p:nvSpPr>
              <p:cNvPr id="5" name="平行四边形 4">
                <a:extLst>
                  <a:ext uri="{FF2B5EF4-FFF2-40B4-BE49-F238E27FC236}">
                    <a16:creationId xmlns:a16="http://schemas.microsoft.com/office/drawing/2014/main" xmlns="" id="{4882F1A2-D9BB-4B40-9193-8755D541F302}"/>
                  </a:ext>
                </a:extLst>
              </p:cNvPr>
              <p:cNvSpPr/>
              <p:nvPr/>
            </p:nvSpPr>
            <p:spPr>
              <a:xfrm flipH="1">
                <a:off x="3433308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平行四边形 5">
                <a:extLst>
                  <a:ext uri="{FF2B5EF4-FFF2-40B4-BE49-F238E27FC236}">
                    <a16:creationId xmlns:a16="http://schemas.microsoft.com/office/drawing/2014/main" xmlns="" id="{49203246-DA4E-4AA5-96AD-5C1B98F96F87}"/>
                  </a:ext>
                </a:extLst>
              </p:cNvPr>
              <p:cNvSpPr/>
              <p:nvPr/>
            </p:nvSpPr>
            <p:spPr>
              <a:xfrm flipH="1">
                <a:off x="3525325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平行四边形 6">
                <a:extLst>
                  <a:ext uri="{FF2B5EF4-FFF2-40B4-BE49-F238E27FC236}">
                    <a16:creationId xmlns:a16="http://schemas.microsoft.com/office/drawing/2014/main" xmlns="" id="{A25C08B3-3F7E-482A-BEE5-BE14E763952C}"/>
                  </a:ext>
                </a:extLst>
              </p:cNvPr>
              <p:cNvSpPr/>
              <p:nvPr/>
            </p:nvSpPr>
            <p:spPr>
              <a:xfrm flipH="1">
                <a:off x="3794779" y="213935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平行四边形 7">
                <a:extLst>
                  <a:ext uri="{FF2B5EF4-FFF2-40B4-BE49-F238E27FC236}">
                    <a16:creationId xmlns:a16="http://schemas.microsoft.com/office/drawing/2014/main" xmlns="" id="{B0B41338-81D4-40FE-A30E-5B35DDCC2AA3}"/>
                  </a:ext>
                </a:extLst>
              </p:cNvPr>
              <p:cNvSpPr/>
              <p:nvPr/>
            </p:nvSpPr>
            <p:spPr>
              <a:xfrm flipH="1">
                <a:off x="3886796" y="2501661"/>
                <a:ext cx="378723" cy="310551"/>
              </a:xfrm>
              <a:prstGeom prst="parallelogram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平行四边形 8">
                <a:extLst>
                  <a:ext uri="{FF2B5EF4-FFF2-40B4-BE49-F238E27FC236}">
                    <a16:creationId xmlns:a16="http://schemas.microsoft.com/office/drawing/2014/main" xmlns="" id="{3E67C91D-C8F1-4674-A58D-CD72987656B7}"/>
                  </a:ext>
                </a:extLst>
              </p:cNvPr>
              <p:cNvSpPr/>
              <p:nvPr/>
            </p:nvSpPr>
            <p:spPr>
              <a:xfrm flipH="1">
                <a:off x="3467396" y="209723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平行四边形 9">
                <a:extLst>
                  <a:ext uri="{FF2B5EF4-FFF2-40B4-BE49-F238E27FC236}">
                    <a16:creationId xmlns:a16="http://schemas.microsoft.com/office/drawing/2014/main" xmlns="" id="{42A1D758-AA19-43D5-B2B4-A2ECCE3D6F80}"/>
                  </a:ext>
                </a:extLst>
              </p:cNvPr>
              <p:cNvSpPr/>
              <p:nvPr/>
            </p:nvSpPr>
            <p:spPr>
              <a:xfrm flipH="1">
                <a:off x="3559413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1" name="平行四边形 10">
                <a:extLst>
                  <a:ext uri="{FF2B5EF4-FFF2-40B4-BE49-F238E27FC236}">
                    <a16:creationId xmlns:a16="http://schemas.microsoft.com/office/drawing/2014/main" xmlns="" id="{1950A64B-5BFB-4BAB-9AA5-76F8C72BF5E4}"/>
                  </a:ext>
                </a:extLst>
              </p:cNvPr>
              <p:cNvSpPr/>
              <p:nvPr/>
            </p:nvSpPr>
            <p:spPr>
              <a:xfrm flipH="1">
                <a:off x="3828868" y="2097229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2" name="平行四边形 11">
                <a:extLst>
                  <a:ext uri="{FF2B5EF4-FFF2-40B4-BE49-F238E27FC236}">
                    <a16:creationId xmlns:a16="http://schemas.microsoft.com/office/drawing/2014/main" xmlns="" id="{D8FB5F47-5A53-486E-BED3-FCC0C1F4558A}"/>
                  </a:ext>
                </a:extLst>
              </p:cNvPr>
              <p:cNvSpPr/>
              <p:nvPr/>
            </p:nvSpPr>
            <p:spPr>
              <a:xfrm flipH="1">
                <a:off x="3920880" y="2459541"/>
                <a:ext cx="378724" cy="310551"/>
              </a:xfrm>
              <a:prstGeom prst="parallelogram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xmlns="" id="{D4604CE4-91AE-41BB-A7AF-6347A730A7E5}"/>
                </a:ext>
              </a:extLst>
            </p:cNvPr>
            <p:cNvSpPr txBox="1"/>
            <p:nvPr/>
          </p:nvSpPr>
          <p:spPr>
            <a:xfrm>
              <a:off x="981504" y="1091211"/>
              <a:ext cx="25156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嵌套选择问题</a:t>
              </a: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BE42906E-D540-46E4-A6D1-7647A362F1E2}"/>
              </a:ext>
            </a:extLst>
          </p:cNvPr>
          <p:cNvSpPr/>
          <p:nvPr/>
        </p:nvSpPr>
        <p:spPr>
          <a:xfrm>
            <a:off x="2239342" y="2906243"/>
            <a:ext cx="7231918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在根据某种情况选择了一种处理后，在进行该处理时，还需要根据情况进行选择，这就构成了选择的嵌套，这样的问题就是嵌套选择问题。</a:t>
            </a:r>
          </a:p>
        </p:txBody>
      </p:sp>
    </p:spTree>
    <p:extLst>
      <p:ext uri="{BB962C8B-B14F-4D97-AF65-F5344CB8AC3E}">
        <p14:creationId xmlns:p14="http://schemas.microsoft.com/office/powerpoint/2010/main" val="224226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BE42906E-D540-46E4-A6D1-7647A362F1E2}"/>
              </a:ext>
            </a:extLst>
          </p:cNvPr>
          <p:cNvSpPr/>
          <p:nvPr/>
        </p:nvSpPr>
        <p:spPr>
          <a:xfrm>
            <a:off x="2033687" y="2312718"/>
            <a:ext cx="8505975" cy="31571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问题求解思路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假设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个人的年龄分别是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，首先比较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，找出第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个人中年龄较小的那个人；然后再用这个人的年龄与第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进行比较，根据比较结果，找出年龄最小的那个人。由于第一次的比较结果决定第二次哪两个年龄进行比较，第二次的比较结果决定最后是谁最小，所以，这样的问题就是嵌套选择问题。</a:t>
            </a:r>
          </a:p>
          <a:p>
            <a:pPr indent="628650">
              <a:lnSpc>
                <a:spcPct val="120000"/>
              </a:lnSpc>
              <a:buClr>
                <a:srgbClr val="7030A0"/>
              </a:buClr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解决该问题的算法如下表所示。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D9123E70-3359-413D-B575-2DEB10EDD6A8}"/>
              </a:ext>
            </a:extLst>
          </p:cNvPr>
          <p:cNvGrpSpPr/>
          <p:nvPr/>
        </p:nvGrpSpPr>
        <p:grpSpPr>
          <a:xfrm rot="10800000" flipH="1">
            <a:off x="1652338" y="2029033"/>
            <a:ext cx="9115573" cy="3820621"/>
            <a:chOff x="850264" y="1121062"/>
            <a:chExt cx="11341335" cy="5967853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xmlns="" id="{C81966FA-46EA-476B-B455-F059B84DA1E0}"/>
                </a:ext>
              </a:extLst>
            </p:cNvPr>
            <p:cNvGrpSpPr/>
            <p:nvPr/>
          </p:nvGrpSpPr>
          <p:grpSpPr>
            <a:xfrm>
              <a:off x="850264" y="1121062"/>
              <a:ext cx="11341335" cy="5967853"/>
              <a:chOff x="850264" y="1121062"/>
              <a:chExt cx="11341335" cy="5967853"/>
            </a:xfrm>
          </p:grpSpPr>
          <p:sp>
            <p:nvSpPr>
              <p:cNvPr id="19" name="任意多边形 3">
                <a:extLst>
                  <a:ext uri="{FF2B5EF4-FFF2-40B4-BE49-F238E27FC236}">
                    <a16:creationId xmlns:a16="http://schemas.microsoft.com/office/drawing/2014/main" xmlns="" id="{BEF35F4E-006A-4DB1-8428-C25006A4B516}"/>
                  </a:ext>
                </a:extLst>
              </p:cNvPr>
              <p:cNvSpPr/>
              <p:nvPr/>
            </p:nvSpPr>
            <p:spPr>
              <a:xfrm>
                <a:off x="850264" y="1121062"/>
                <a:ext cx="11341335" cy="5967853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xmlns="" id="{6E01B484-DD3A-4663-9051-4A728EA3D60D}"/>
                  </a:ext>
                </a:extLst>
              </p:cNvPr>
              <p:cNvGrpSpPr/>
              <p:nvPr/>
            </p:nvGrpSpPr>
            <p:grpSpPr>
              <a:xfrm flipH="1">
                <a:off x="9396022" y="1214499"/>
                <a:ext cx="1573210" cy="303301"/>
                <a:chOff x="7840886" y="1213812"/>
                <a:chExt cx="1547283" cy="303301"/>
              </a:xfrm>
            </p:grpSpPr>
            <p:sp>
              <p:nvSpPr>
                <p:cNvPr id="21" name="平行四边形 20">
                  <a:extLst>
                    <a:ext uri="{FF2B5EF4-FFF2-40B4-BE49-F238E27FC236}">
                      <a16:creationId xmlns:a16="http://schemas.microsoft.com/office/drawing/2014/main" xmlns="" id="{062A7BBC-1A6E-400D-B1F6-ACCCAB0198BA}"/>
                    </a:ext>
                  </a:extLst>
                </p:cNvPr>
                <p:cNvSpPr/>
                <p:nvPr/>
              </p:nvSpPr>
              <p:spPr>
                <a:xfrm>
                  <a:off x="8797261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2" name="平行四边形 21">
                  <a:extLst>
                    <a:ext uri="{FF2B5EF4-FFF2-40B4-BE49-F238E27FC236}">
                      <a16:creationId xmlns:a16="http://schemas.microsoft.com/office/drawing/2014/main" xmlns="" id="{172FDE06-3C80-4F7F-B9C9-7A4A08EB0414}"/>
                    </a:ext>
                  </a:extLst>
                </p:cNvPr>
                <p:cNvSpPr/>
                <p:nvPr/>
              </p:nvSpPr>
              <p:spPr>
                <a:xfrm>
                  <a:off x="8325770" y="1213812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3" name="平行四边形 22">
                  <a:extLst>
                    <a:ext uri="{FF2B5EF4-FFF2-40B4-BE49-F238E27FC236}">
                      <a16:creationId xmlns:a16="http://schemas.microsoft.com/office/drawing/2014/main" xmlns="" id="{AB7B905A-ACC1-4A0F-BD07-A0D53DEF6100}"/>
                    </a:ext>
                  </a:extLst>
                </p:cNvPr>
                <p:cNvSpPr/>
                <p:nvPr/>
              </p:nvSpPr>
              <p:spPr>
                <a:xfrm>
                  <a:off x="7840886" y="1213812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xmlns="" id="{A35CE57E-F4F3-4228-8DDE-EE39E950CDBE}"/>
                </a:ext>
              </a:extLst>
            </p:cNvPr>
            <p:cNvSpPr/>
            <p:nvPr/>
          </p:nvSpPr>
          <p:spPr>
            <a:xfrm>
              <a:off x="1509336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xmlns="" id="{8A7829AC-02B4-45B6-8B07-68E82F4D0C0F}"/>
                </a:ext>
              </a:extLst>
            </p:cNvPr>
            <p:cNvSpPr/>
            <p:nvPr/>
          </p:nvSpPr>
          <p:spPr>
            <a:xfrm>
              <a:off x="1994224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xmlns="" id="{4BC6FDD8-DECA-4D7C-B0FC-0911F6028AA1}"/>
                </a:ext>
              </a:extLst>
            </p:cNvPr>
            <p:cNvSpPr/>
            <p:nvPr/>
          </p:nvSpPr>
          <p:spPr>
            <a:xfrm>
              <a:off x="2465712" y="1215185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4" name="组合 54">
            <a:extLst>
              <a:ext uri="{FF2B5EF4-FFF2-40B4-BE49-F238E27FC236}">
                <a16:creationId xmlns:a16="http://schemas.microsoft.com/office/drawing/2014/main" xmlns="" id="{694B01CD-4428-45ED-A6D0-F2CF4275364B}"/>
              </a:ext>
            </a:extLst>
          </p:cNvPr>
          <p:cNvGrpSpPr/>
          <p:nvPr/>
        </p:nvGrpSpPr>
        <p:grpSpPr>
          <a:xfrm>
            <a:off x="682531" y="1193130"/>
            <a:ext cx="9452871" cy="539885"/>
            <a:chOff x="679948" y="1028702"/>
            <a:chExt cx="9002134" cy="539885"/>
          </a:xfrm>
        </p:grpSpPr>
        <p:sp>
          <p:nvSpPr>
            <p:cNvPr id="25" name="矩形 26">
              <a:extLst>
                <a:ext uri="{FF2B5EF4-FFF2-40B4-BE49-F238E27FC236}">
                  <a16:creationId xmlns:a16="http://schemas.microsoft.com/office/drawing/2014/main" xmlns="" id="{A502DCA3-6C7B-4DE6-8F31-6A1F7ACF7006}"/>
                </a:ext>
              </a:extLst>
            </p:cNvPr>
            <p:cNvSpPr/>
            <p:nvPr/>
          </p:nvSpPr>
          <p:spPr>
            <a:xfrm>
              <a:off x="749028" y="1070043"/>
              <a:ext cx="8369837" cy="470291"/>
            </a:xfrm>
            <a:prstGeom prst="rect">
              <a:avLst/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流程图: 手动输入 27">
              <a:extLst>
                <a:ext uri="{FF2B5EF4-FFF2-40B4-BE49-F238E27FC236}">
                  <a16:creationId xmlns:a16="http://schemas.microsoft.com/office/drawing/2014/main" xmlns="" id="{F3A73FE8-4BED-4877-BFC1-DD4C2A891F33}"/>
                </a:ext>
              </a:extLst>
            </p:cNvPr>
            <p:cNvSpPr/>
            <p:nvPr/>
          </p:nvSpPr>
          <p:spPr>
            <a:xfrm rot="5400000">
              <a:off x="1135003" y="642726"/>
              <a:ext cx="539885" cy="1311837"/>
            </a:xfrm>
            <a:prstGeom prst="flowChartManualInput">
              <a:avLst/>
            </a:prstGeom>
            <a:solidFill>
              <a:srgbClr val="0070C0"/>
            </a:solidFill>
            <a:ln>
              <a:solidFill>
                <a:srgbClr val="478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9">
              <a:extLst>
                <a:ext uri="{FF2B5EF4-FFF2-40B4-BE49-F238E27FC236}">
                  <a16:creationId xmlns:a16="http://schemas.microsoft.com/office/drawing/2014/main" xmlns="" id="{EB7AC5B5-E21F-4411-B7A1-666596D59722}"/>
                </a:ext>
              </a:extLst>
            </p:cNvPr>
            <p:cNvSpPr txBox="1"/>
            <p:nvPr/>
          </p:nvSpPr>
          <p:spPr>
            <a:xfrm>
              <a:off x="679948" y="1075307"/>
              <a:ext cx="11877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【</a:t>
              </a:r>
              <a:r>
                <a:rPr lang="zh-CN" altLang="en-US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例</a:t>
              </a:r>
              <a:r>
                <a:rPr lang="en-US" altLang="zh-CN" sz="24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】</a:t>
              </a:r>
              <a:endPara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文本框 30">
              <a:extLst>
                <a:ext uri="{FF2B5EF4-FFF2-40B4-BE49-F238E27FC236}">
                  <a16:creationId xmlns:a16="http://schemas.microsoft.com/office/drawing/2014/main" xmlns="" id="{09074E22-F355-46D6-BA93-27EB36183D86}"/>
                </a:ext>
              </a:extLst>
            </p:cNvPr>
            <p:cNvSpPr txBox="1"/>
            <p:nvPr/>
          </p:nvSpPr>
          <p:spPr>
            <a:xfrm>
              <a:off x="2116401" y="1060569"/>
              <a:ext cx="75656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找出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3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个人中年龄最小的那个人。要求给出寻找过程。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904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xmlns="" id="{51E5C009-2FC0-4D16-B5EE-CC575BEBBB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894341"/>
              </p:ext>
            </p:extLst>
          </p:nvPr>
        </p:nvGraphicFramePr>
        <p:xfrm>
          <a:off x="421676" y="698351"/>
          <a:ext cx="11292269" cy="6095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3097">
                  <a:extLst>
                    <a:ext uri="{9D8B030D-6E8A-4147-A177-3AD203B41FA5}">
                      <a16:colId xmlns:a16="http://schemas.microsoft.com/office/drawing/2014/main" xmlns="" val="3450846881"/>
                    </a:ext>
                  </a:extLst>
                </a:gridCol>
                <a:gridCol w="10359172">
                  <a:extLst>
                    <a:ext uri="{9D8B030D-6E8A-4147-A177-3AD203B41FA5}">
                      <a16:colId xmlns:a16="http://schemas.microsoft.com/office/drawing/2014/main" xmlns="" val="3729323884"/>
                    </a:ext>
                  </a:extLst>
                </a:gridCol>
              </a:tblGrid>
              <a:tr h="58503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3284711"/>
                  </a:ext>
                </a:extLst>
              </a:tr>
              <a:tr h="566072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033705"/>
                  </a:ext>
                </a:extLst>
              </a:tr>
              <a:tr h="499475">
                <a:tc>
                  <a:txBody>
                    <a:bodyPr/>
                    <a:lstStyle/>
                    <a:p>
                      <a:endParaRPr lang="zh-CN" alt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90208094"/>
                  </a:ext>
                </a:extLst>
              </a:tr>
              <a:tr h="4445326">
                <a:tc>
                  <a:txBody>
                    <a:bodyPr/>
                    <a:lstStyle/>
                    <a:p>
                      <a:endParaRPr lang="zh-CN" altLang="en-US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586551732"/>
                  </a:ext>
                </a:extLst>
              </a:tr>
            </a:tbl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xmlns="" id="{92962BEF-1056-4238-B199-49BB9CBCF88A}"/>
              </a:ext>
            </a:extLst>
          </p:cNvPr>
          <p:cNvSpPr/>
          <p:nvPr/>
        </p:nvSpPr>
        <p:spPr>
          <a:xfrm>
            <a:off x="515938" y="751961"/>
            <a:ext cx="800220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1BD5BB66-682A-4CBA-9D23-4DE8139F5B55}"/>
              </a:ext>
            </a:extLst>
          </p:cNvPr>
          <p:cNvSpPr/>
          <p:nvPr/>
        </p:nvSpPr>
        <p:spPr>
          <a:xfrm>
            <a:off x="5798496" y="783320"/>
            <a:ext cx="1107996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处</a:t>
            </a:r>
            <a:r>
              <a:rPr lang="en-US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</a:t>
            </a:r>
            <a:r>
              <a:rPr lang="zh-CN" altLang="zh-CN" sz="2400" b="1" kern="100" dirty="0">
                <a:solidFill>
                  <a:schemeClr val="bg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理</a:t>
            </a:r>
            <a:endParaRPr lang="zh-CN" altLang="zh-CN" sz="2400" kern="100" dirty="0">
              <a:solidFill>
                <a:schemeClr val="bg1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081D6C6-C9F2-487A-A5F6-0388940F3DBF}"/>
              </a:ext>
            </a:extLst>
          </p:cNvPr>
          <p:cNvSpPr/>
          <p:nvPr/>
        </p:nvSpPr>
        <p:spPr>
          <a:xfrm>
            <a:off x="684593" y="1389270"/>
            <a:ext cx="338554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5A00D4CF-F947-46DD-A5A9-04CF1A83AC62}"/>
              </a:ext>
            </a:extLst>
          </p:cNvPr>
          <p:cNvSpPr/>
          <p:nvPr/>
        </p:nvSpPr>
        <p:spPr>
          <a:xfrm>
            <a:off x="700785" y="1875888"/>
            <a:ext cx="338554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05A4A703-EA1A-457F-AE82-DBDF4956DF2F}"/>
              </a:ext>
            </a:extLst>
          </p:cNvPr>
          <p:cNvSpPr/>
          <p:nvPr/>
        </p:nvSpPr>
        <p:spPr>
          <a:xfrm>
            <a:off x="684593" y="4223928"/>
            <a:ext cx="338554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CAB7A3DB-5614-4E1B-940D-51C1187D3230}"/>
              </a:ext>
            </a:extLst>
          </p:cNvPr>
          <p:cNvSpPr/>
          <p:nvPr/>
        </p:nvSpPr>
        <p:spPr>
          <a:xfrm>
            <a:off x="1546638" y="1351193"/>
            <a:ext cx="6849952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输入三个人的年龄，分别放到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age1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age2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age3</a:t>
            </a:r>
            <a:r>
              <a:rPr lang="zh-CN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中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xmlns="" id="{1B2EE9E8-D6E8-40C2-BEE6-C06C5232B528}"/>
              </a:ext>
            </a:extLst>
          </p:cNvPr>
          <p:cNvSpPr/>
          <p:nvPr/>
        </p:nvSpPr>
        <p:spPr>
          <a:xfrm>
            <a:off x="1546638" y="1868268"/>
            <a:ext cx="7571303" cy="432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 hangingPunct="0">
              <a:lnSpc>
                <a:spcPct val="92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输出“现在开始比较第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个人和第</a:t>
            </a:r>
            <a:r>
              <a:rPr lang="en-US" altLang="zh-CN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个人的年龄”的信息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E63F6A1C-6467-4594-8B25-069FE965B0A4}"/>
              </a:ext>
            </a:extLst>
          </p:cNvPr>
          <p:cNvSpPr/>
          <p:nvPr/>
        </p:nvSpPr>
        <p:spPr>
          <a:xfrm>
            <a:off x="1519387" y="2436141"/>
            <a:ext cx="9838424" cy="435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如果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age1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小于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age2 </a:t>
            </a:r>
            <a:endParaRPr lang="en-US" altLang="zh-CN" sz="2200" kern="1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出“前两个人中第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个人较年轻，下面比较第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个人和第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果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age1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小于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age3</a:t>
            </a: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 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则</a:t>
            </a: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否则 </a:t>
            </a:r>
            <a:endParaRPr lang="en-US" altLang="zh-CN" sz="2200" kern="100" dirty="0" smtClean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出“前两个人中第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个人较年轻，下面比较第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个人和第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如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果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age2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小于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age3</a:t>
            </a: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否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则</a:t>
            </a:r>
          </a:p>
          <a:p>
            <a:pPr algn="just" hangingPunct="0">
              <a:lnSpc>
                <a:spcPct val="105000"/>
              </a:lnSpc>
              <a:spcAft>
                <a:spcPts val="0"/>
              </a:spcAft>
              <a:tabLst>
                <a:tab pos="262890" algn="l"/>
                <a:tab pos="525780" algn="l"/>
                <a:tab pos="788670" algn="l"/>
                <a:tab pos="1051560" algn="l"/>
                <a:tab pos="1314450" algn="l"/>
                <a:tab pos="1577340" algn="l"/>
                <a:tab pos="1840230" algn="l"/>
                <a:tab pos="2103120" algn="l"/>
                <a:tab pos="2366010" algn="l"/>
                <a:tab pos="2628900" algn="l"/>
              </a:tabLst>
            </a:pPr>
            <a:r>
              <a:rPr lang="en-US" altLang="zh-CN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	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输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出“第</a:t>
            </a:r>
            <a:r>
              <a:rPr lang="en-US" altLang="zh-CN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zh-CN" altLang="en-US" sz="2200" kern="1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endParaRPr lang="zh-CN" altLang="en-US" sz="2200" kern="1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xmlns="" id="{4F73286A-F6CA-4BB0-88F2-804A6AC61BA6}"/>
              </a:ext>
            </a:extLst>
          </p:cNvPr>
          <p:cNvGrpSpPr/>
          <p:nvPr/>
        </p:nvGrpSpPr>
        <p:grpSpPr>
          <a:xfrm>
            <a:off x="1886551" y="3176335"/>
            <a:ext cx="8922530" cy="3539915"/>
            <a:chOff x="1886551" y="3176335"/>
            <a:chExt cx="8922530" cy="353991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xmlns="" id="{58644F94-4202-4038-9447-BEDA01D186F3}"/>
                </a:ext>
              </a:extLst>
            </p:cNvPr>
            <p:cNvSpPr/>
            <p:nvPr/>
          </p:nvSpPr>
          <p:spPr>
            <a:xfrm>
              <a:off x="1886552" y="3176335"/>
              <a:ext cx="8922529" cy="1395048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0000"/>
                </a:solidFill>
              </a:endParaRPr>
            </a:p>
          </p:txBody>
        </p:sp>
        <p:sp>
          <p:nvSpPr>
            <p:cNvPr id="12" name="矩形: 圆角 11">
              <a:extLst>
                <a:ext uri="{FF2B5EF4-FFF2-40B4-BE49-F238E27FC236}">
                  <a16:creationId xmlns:a16="http://schemas.microsoft.com/office/drawing/2014/main" xmlns="" id="{D0C63EA1-1404-440D-A899-2B634B9B9E17}"/>
                </a:ext>
              </a:extLst>
            </p:cNvPr>
            <p:cNvSpPr/>
            <p:nvPr/>
          </p:nvSpPr>
          <p:spPr>
            <a:xfrm>
              <a:off x="1886551" y="5303517"/>
              <a:ext cx="8922529" cy="1412733"/>
            </a:xfrm>
            <a:prstGeom prst="roundRect">
              <a:avLst/>
            </a:prstGeom>
            <a:noFill/>
            <a:ln w="38100">
              <a:solidFill>
                <a:schemeClr val="accent2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5263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786D7472-C29C-4D65-8B3D-6967EA555A58}"/>
              </a:ext>
            </a:extLst>
          </p:cNvPr>
          <p:cNvGrpSpPr/>
          <p:nvPr/>
        </p:nvGrpSpPr>
        <p:grpSpPr>
          <a:xfrm rot="10800000" flipH="1">
            <a:off x="839240" y="798938"/>
            <a:ext cx="10513519" cy="5648753"/>
            <a:chOff x="850263" y="1552756"/>
            <a:chExt cx="13416557" cy="487707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E69A90AC-1A39-496F-ACED-8AD6CCB044D0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7" name="任意多边形 3">
                <a:extLst>
                  <a:ext uri="{FF2B5EF4-FFF2-40B4-BE49-F238E27FC236}">
                    <a16:creationId xmlns:a16="http://schemas.microsoft.com/office/drawing/2014/main" xmlns="" id="{270E2E9E-7044-4266-A0F9-2DE37B1C4752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xmlns="" id="{56DB108D-55F7-4195-A7F9-3C1B4AF356E6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9" name="平行四边形 8">
                  <a:extLst>
                    <a:ext uri="{FF2B5EF4-FFF2-40B4-BE49-F238E27FC236}">
                      <a16:creationId xmlns:a16="http://schemas.microsoft.com/office/drawing/2014/main" xmlns="" id="{6541DE2B-11C7-4E02-8BD6-BB5A7920C20F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平行四边形 9">
                  <a:extLst>
                    <a:ext uri="{FF2B5EF4-FFF2-40B4-BE49-F238E27FC236}">
                      <a16:creationId xmlns:a16="http://schemas.microsoft.com/office/drawing/2014/main" xmlns="" id="{0FF605D4-9B61-4ECA-9627-A9D9980B8E10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" name="平行四边形 10">
                  <a:extLst>
                    <a:ext uri="{FF2B5EF4-FFF2-40B4-BE49-F238E27FC236}">
                      <a16:creationId xmlns:a16="http://schemas.microsoft.com/office/drawing/2014/main" xmlns="" id="{77A8461B-B462-4291-A1AE-4EB647628821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xmlns="" id="{2FE8AE75-007A-4AA3-A22A-590CDF00D34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平行四边形 4">
              <a:extLst>
                <a:ext uri="{FF2B5EF4-FFF2-40B4-BE49-F238E27FC236}">
                  <a16:creationId xmlns:a16="http://schemas.microsoft.com/office/drawing/2014/main" xmlns="" id="{5434D132-1439-4B48-8A9E-B78ABE4C9772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xmlns="" id="{93207DB8-C2F3-48BF-944A-4A35FD421785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CEB4E9D-05F3-43BA-9695-C31292E0BBFD}"/>
              </a:ext>
            </a:extLst>
          </p:cNvPr>
          <p:cNvSpPr/>
          <p:nvPr/>
        </p:nvSpPr>
        <p:spPr>
          <a:xfrm>
            <a:off x="1573427" y="1084157"/>
            <a:ext cx="9777046" cy="47459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......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 main()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{	int age1, age2, age3;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请分别输入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cin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&gt;&gt; age1 &gt;&gt; age2 &gt;&gt; age3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 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age1 &lt; age2 )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//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外层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前两个人中第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个人较年轻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 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&lt;&lt;"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下面比较第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个人和第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solidFill>
                  <a:schemeClr val="accent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r>
              <a:rPr lang="en-US" altLang="zh-CN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age1 &lt; age3 )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//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    //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  <a:endParaRPr lang="zh-CN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  <a:endParaRPr lang="zh-CN" altLang="zh-CN" sz="2400" dirty="0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81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xmlns="" id="{786D7472-C29C-4D65-8B3D-6967EA555A58}"/>
              </a:ext>
            </a:extLst>
          </p:cNvPr>
          <p:cNvGrpSpPr/>
          <p:nvPr/>
        </p:nvGrpSpPr>
        <p:grpSpPr>
          <a:xfrm rot="10800000" flipH="1">
            <a:off x="1027499" y="995970"/>
            <a:ext cx="9362595" cy="5030379"/>
            <a:chOff x="850263" y="1552756"/>
            <a:chExt cx="13416557" cy="4877076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xmlns="" id="{E69A90AC-1A39-496F-ACED-8AD6CCB044D0}"/>
                </a:ext>
              </a:extLst>
            </p:cNvPr>
            <p:cNvGrpSpPr/>
            <p:nvPr/>
          </p:nvGrpSpPr>
          <p:grpSpPr>
            <a:xfrm>
              <a:off x="850263" y="1552756"/>
              <a:ext cx="13416557" cy="4877076"/>
              <a:chOff x="850263" y="1552756"/>
              <a:chExt cx="13416557" cy="4877076"/>
            </a:xfrm>
          </p:grpSpPr>
          <p:sp>
            <p:nvSpPr>
              <p:cNvPr id="7" name="任意多边形 3">
                <a:extLst>
                  <a:ext uri="{FF2B5EF4-FFF2-40B4-BE49-F238E27FC236}">
                    <a16:creationId xmlns:a16="http://schemas.microsoft.com/office/drawing/2014/main" xmlns="" id="{270E2E9E-7044-4266-A0F9-2DE37B1C4752}"/>
                  </a:ext>
                </a:extLst>
              </p:cNvPr>
              <p:cNvSpPr/>
              <p:nvPr/>
            </p:nvSpPr>
            <p:spPr>
              <a:xfrm>
                <a:off x="850263" y="1552756"/>
                <a:ext cx="13416557" cy="4877076"/>
              </a:xfrm>
              <a:custGeom>
                <a:avLst/>
                <a:gdLst>
                  <a:gd name="connsiteX0" fmla="*/ 7831355 w 10491473"/>
                  <a:gd name="connsiteY0" fmla="*/ 0 h 4877076"/>
                  <a:gd name="connsiteX1" fmla="*/ 9266735 w 10491473"/>
                  <a:gd name="connsiteY1" fmla="*/ 0 h 4877076"/>
                  <a:gd name="connsiteX2" fmla="*/ 9506378 w 10491473"/>
                  <a:gd name="connsiteY2" fmla="*/ 273194 h 4877076"/>
                  <a:gd name="connsiteX3" fmla="*/ 9724144 w 10491473"/>
                  <a:gd name="connsiteY3" fmla="*/ 273194 h 4877076"/>
                  <a:gd name="connsiteX4" fmla="*/ 10491473 w 10491473"/>
                  <a:gd name="connsiteY4" fmla="*/ 1040523 h 4877076"/>
                  <a:gd name="connsiteX5" fmla="*/ 10491473 w 10491473"/>
                  <a:gd name="connsiteY5" fmla="*/ 4877076 h 4877076"/>
                  <a:gd name="connsiteX6" fmla="*/ 10083708 w 10491473"/>
                  <a:gd name="connsiteY6" fmla="*/ 4877076 h 4877076"/>
                  <a:gd name="connsiteX7" fmla="*/ 9976858 w 10491473"/>
                  <a:gd name="connsiteY7" fmla="*/ 4718650 h 4877076"/>
                  <a:gd name="connsiteX8" fmla="*/ 9017366 w 10491473"/>
                  <a:gd name="connsiteY8" fmla="*/ 4718650 h 4877076"/>
                  <a:gd name="connsiteX9" fmla="*/ 8910516 w 10491473"/>
                  <a:gd name="connsiteY9" fmla="*/ 4877076 h 4877076"/>
                  <a:gd name="connsiteX10" fmla="*/ 767329 w 10491473"/>
                  <a:gd name="connsiteY10" fmla="*/ 4877076 h 4877076"/>
                  <a:gd name="connsiteX11" fmla="*/ 0 w 10491473"/>
                  <a:gd name="connsiteY11" fmla="*/ 4109747 h 4877076"/>
                  <a:gd name="connsiteX12" fmla="*/ 0 w 10491473"/>
                  <a:gd name="connsiteY12" fmla="*/ 3233529 h 4877076"/>
                  <a:gd name="connsiteX13" fmla="*/ 177598 w 10491473"/>
                  <a:gd name="connsiteY13" fmla="*/ 3068263 h 4877076"/>
                  <a:gd name="connsiteX14" fmla="*/ 177598 w 10491473"/>
                  <a:gd name="connsiteY14" fmla="*/ 2401062 h 4877076"/>
                  <a:gd name="connsiteX15" fmla="*/ 0 w 10491473"/>
                  <a:gd name="connsiteY15" fmla="*/ 2235796 h 4877076"/>
                  <a:gd name="connsiteX16" fmla="*/ 0 w 10491473"/>
                  <a:gd name="connsiteY16" fmla="*/ 273194 h 4877076"/>
                  <a:gd name="connsiteX17" fmla="*/ 433369 w 10491473"/>
                  <a:gd name="connsiteY17" fmla="*/ 273194 h 4877076"/>
                  <a:gd name="connsiteX18" fmla="*/ 673292 w 10491473"/>
                  <a:gd name="connsiteY18" fmla="*/ 1376 h 4877076"/>
                  <a:gd name="connsiteX19" fmla="*/ 2113993 w 10491473"/>
                  <a:gd name="connsiteY19" fmla="*/ 1376 h 4877076"/>
                  <a:gd name="connsiteX20" fmla="*/ 2353916 w 10491473"/>
                  <a:gd name="connsiteY20" fmla="*/ 273194 h 4877076"/>
                  <a:gd name="connsiteX21" fmla="*/ 7591712 w 10491473"/>
                  <a:gd name="connsiteY21" fmla="*/ 273194 h 48770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0491473" h="4877076">
                    <a:moveTo>
                      <a:pt x="7831355" y="0"/>
                    </a:moveTo>
                    <a:lnTo>
                      <a:pt x="9266735" y="0"/>
                    </a:lnTo>
                    <a:lnTo>
                      <a:pt x="9506378" y="273194"/>
                    </a:lnTo>
                    <a:lnTo>
                      <a:pt x="9724144" y="273194"/>
                    </a:lnTo>
                    <a:lnTo>
                      <a:pt x="10491473" y="1040523"/>
                    </a:lnTo>
                    <a:lnTo>
                      <a:pt x="10491473" y="4877076"/>
                    </a:lnTo>
                    <a:lnTo>
                      <a:pt x="10083708" y="4877076"/>
                    </a:lnTo>
                    <a:lnTo>
                      <a:pt x="9976858" y="4718650"/>
                    </a:lnTo>
                    <a:lnTo>
                      <a:pt x="9017366" y="4718650"/>
                    </a:lnTo>
                    <a:lnTo>
                      <a:pt x="8910516" y="4877076"/>
                    </a:lnTo>
                    <a:lnTo>
                      <a:pt x="767329" y="4877076"/>
                    </a:lnTo>
                    <a:lnTo>
                      <a:pt x="0" y="4109747"/>
                    </a:lnTo>
                    <a:lnTo>
                      <a:pt x="0" y="3233529"/>
                    </a:lnTo>
                    <a:lnTo>
                      <a:pt x="177598" y="3068263"/>
                    </a:lnTo>
                    <a:lnTo>
                      <a:pt x="177598" y="2401062"/>
                    </a:lnTo>
                    <a:lnTo>
                      <a:pt x="0" y="2235796"/>
                    </a:lnTo>
                    <a:lnTo>
                      <a:pt x="0" y="273194"/>
                    </a:lnTo>
                    <a:lnTo>
                      <a:pt x="433369" y="273194"/>
                    </a:lnTo>
                    <a:lnTo>
                      <a:pt x="673292" y="1376"/>
                    </a:lnTo>
                    <a:lnTo>
                      <a:pt x="2113993" y="1376"/>
                    </a:lnTo>
                    <a:lnTo>
                      <a:pt x="2353916" y="273194"/>
                    </a:lnTo>
                    <a:lnTo>
                      <a:pt x="7591712" y="273194"/>
                    </a:lnTo>
                    <a:close/>
                  </a:path>
                </a:pathLst>
              </a:custGeom>
              <a:noFill/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8" name="组合 7">
                <a:extLst>
                  <a:ext uri="{FF2B5EF4-FFF2-40B4-BE49-F238E27FC236}">
                    <a16:creationId xmlns:a16="http://schemas.microsoft.com/office/drawing/2014/main" xmlns="" id="{56DB108D-55F7-4195-A7F9-3C1B4AF356E6}"/>
                  </a:ext>
                </a:extLst>
              </p:cNvPr>
              <p:cNvGrpSpPr/>
              <p:nvPr/>
            </p:nvGrpSpPr>
            <p:grpSpPr>
              <a:xfrm flipH="1">
                <a:off x="11116151" y="1613603"/>
                <a:ext cx="1573213" cy="303301"/>
                <a:chOff x="6149102" y="1612916"/>
                <a:chExt cx="1547286" cy="303301"/>
              </a:xfrm>
            </p:grpSpPr>
            <p:sp>
              <p:nvSpPr>
                <p:cNvPr id="9" name="平行四边形 8">
                  <a:extLst>
                    <a:ext uri="{FF2B5EF4-FFF2-40B4-BE49-F238E27FC236}">
                      <a16:creationId xmlns:a16="http://schemas.microsoft.com/office/drawing/2014/main" xmlns="" id="{6541DE2B-11C7-4E02-8BD6-BB5A7920C20F}"/>
                    </a:ext>
                  </a:extLst>
                </p:cNvPr>
                <p:cNvSpPr/>
                <p:nvPr/>
              </p:nvSpPr>
              <p:spPr>
                <a:xfrm>
                  <a:off x="710548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0" name="平行四边形 9">
                  <a:extLst>
                    <a:ext uri="{FF2B5EF4-FFF2-40B4-BE49-F238E27FC236}">
                      <a16:creationId xmlns:a16="http://schemas.microsoft.com/office/drawing/2014/main" xmlns="" id="{0FF605D4-9B61-4ECA-9627-A9D9980B8E10}"/>
                    </a:ext>
                  </a:extLst>
                </p:cNvPr>
                <p:cNvSpPr/>
                <p:nvPr/>
              </p:nvSpPr>
              <p:spPr>
                <a:xfrm>
                  <a:off x="6633990" y="1612916"/>
                  <a:ext cx="590908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1" name="平行四边形 10">
                  <a:extLst>
                    <a:ext uri="{FF2B5EF4-FFF2-40B4-BE49-F238E27FC236}">
                      <a16:creationId xmlns:a16="http://schemas.microsoft.com/office/drawing/2014/main" xmlns="" id="{77A8461B-B462-4291-A1AE-4EB647628821}"/>
                    </a:ext>
                  </a:extLst>
                </p:cNvPr>
                <p:cNvSpPr/>
                <p:nvPr/>
              </p:nvSpPr>
              <p:spPr>
                <a:xfrm>
                  <a:off x="6149102" y="1612916"/>
                  <a:ext cx="590910" cy="303301"/>
                </a:xfrm>
                <a:prstGeom prst="parallelogram">
                  <a:avLst>
                    <a:gd name="adj" fmla="val 87809"/>
                  </a:avLst>
                </a:prstGeom>
                <a:solidFill>
                  <a:srgbClr val="0070C0"/>
                </a:solidFill>
                <a:ln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15">
                    <a:solidFill>
                      <a:srgbClr val="6AE7FF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xmlns="" id="{2FE8AE75-007A-4AA3-A22A-590CDF00D341}"/>
                </a:ext>
              </a:extLst>
            </p:cNvPr>
            <p:cNvSpPr/>
            <p:nvPr/>
          </p:nvSpPr>
          <p:spPr>
            <a:xfrm>
              <a:off x="1787177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" name="平行四边形 4">
              <a:extLst>
                <a:ext uri="{FF2B5EF4-FFF2-40B4-BE49-F238E27FC236}">
                  <a16:creationId xmlns:a16="http://schemas.microsoft.com/office/drawing/2014/main" xmlns="" id="{5434D132-1439-4B48-8A9E-B78ABE4C9772}"/>
                </a:ext>
              </a:extLst>
            </p:cNvPr>
            <p:cNvSpPr/>
            <p:nvPr/>
          </p:nvSpPr>
          <p:spPr>
            <a:xfrm>
              <a:off x="2272064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xmlns="" id="{93207DB8-C2F3-48BF-944A-4A35FD421785}"/>
                </a:ext>
              </a:extLst>
            </p:cNvPr>
            <p:cNvSpPr/>
            <p:nvPr/>
          </p:nvSpPr>
          <p:spPr>
            <a:xfrm>
              <a:off x="2743553" y="1614290"/>
              <a:ext cx="590909" cy="301925"/>
            </a:xfrm>
            <a:prstGeom prst="parallelogram">
              <a:avLst>
                <a:gd name="adj" fmla="val 87857"/>
              </a:avLst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srgbClr val="6AE7FF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9CEB4E9D-05F3-43BA-9695-C31292E0BBFD}"/>
              </a:ext>
            </a:extLst>
          </p:cNvPr>
          <p:cNvSpPr/>
          <p:nvPr/>
        </p:nvSpPr>
        <p:spPr>
          <a:xfrm>
            <a:off x="1207477" y="1582755"/>
            <a:ext cx="9777046" cy="40811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2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rgbClr val="FF000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                                               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外层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{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前两个人中第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个人较年轻：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下面比较第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个人和第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个人的年龄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solidFill>
                  <a:schemeClr val="accent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  <a:r>
              <a:rPr lang="en-US" altLang="zh-CN" sz="2400" dirty="0" smtClean="0">
                <a:solidFill>
                  <a:srgbClr val="00B050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( age2 &lt; age3 )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if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</a:t>
            </a:r>
            <a:r>
              <a:rPr lang="en-US" altLang="zh-CN" sz="2400" dirty="0">
                <a:solidFill>
                  <a:schemeClr val="accent6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	</a:t>
            </a:r>
            <a:r>
              <a: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//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内层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else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		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cout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&lt;&lt;"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个人年龄最小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"&lt;&lt;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endl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}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	return 0;</a:t>
            </a:r>
          </a:p>
          <a:p>
            <a:pPr>
              <a:lnSpc>
                <a:spcPct val="90000"/>
              </a:lnSpc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zh-CN" altLang="zh-CN" sz="2400" dirty="0">
              <a:solidFill>
                <a:schemeClr val="tx2"/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490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</TotalTime>
  <Words>332</Words>
  <Application>Microsoft Office PowerPoint</Application>
  <PresentationFormat>Custom</PresentationFormat>
  <Paragraphs>52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zhaohong</cp:lastModifiedBy>
  <cp:revision>48</cp:revision>
  <dcterms:created xsi:type="dcterms:W3CDTF">2018-07-20T07:37:48Z</dcterms:created>
  <dcterms:modified xsi:type="dcterms:W3CDTF">2019-10-21T08:11:36Z</dcterms:modified>
</cp:coreProperties>
</file>

<file path=docProps/thumbnail.jpeg>
</file>